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36"/>
  </p:notesMasterIdLst>
  <p:sldIdLst>
    <p:sldId id="256" r:id="rId2"/>
    <p:sldId id="947" r:id="rId3"/>
    <p:sldId id="762" r:id="rId4"/>
    <p:sldId id="471" r:id="rId5"/>
    <p:sldId id="763" r:id="rId6"/>
    <p:sldId id="579" r:id="rId7"/>
    <p:sldId id="664" r:id="rId8"/>
    <p:sldId id="566" r:id="rId9"/>
    <p:sldId id="564" r:id="rId10"/>
    <p:sldId id="574" r:id="rId11"/>
    <p:sldId id="565" r:id="rId12"/>
    <p:sldId id="740" r:id="rId13"/>
    <p:sldId id="741" r:id="rId14"/>
    <p:sldId id="499" r:id="rId15"/>
    <p:sldId id="508" r:id="rId16"/>
    <p:sldId id="520" r:id="rId17"/>
    <p:sldId id="557" r:id="rId18"/>
    <p:sldId id="841" r:id="rId19"/>
    <p:sldId id="842" r:id="rId20"/>
    <p:sldId id="667" r:id="rId21"/>
    <p:sldId id="681" r:id="rId22"/>
    <p:sldId id="668" r:id="rId23"/>
    <p:sldId id="995" r:id="rId24"/>
    <p:sldId id="996" r:id="rId25"/>
    <p:sldId id="994" r:id="rId26"/>
    <p:sldId id="669" r:id="rId27"/>
    <p:sldId id="703" r:id="rId28"/>
    <p:sldId id="707" r:id="rId29"/>
    <p:sldId id="709" r:id="rId30"/>
    <p:sldId id="725" r:id="rId31"/>
    <p:sldId id="742" r:id="rId32"/>
    <p:sldId id="743" r:id="rId33"/>
    <p:sldId id="950" r:id="rId34"/>
    <p:sldId id="951" r:id="rId35"/>
    <p:sldId id="957" r:id="rId36"/>
    <p:sldId id="739" r:id="rId37"/>
    <p:sldId id="584" r:id="rId38"/>
    <p:sldId id="509" r:id="rId39"/>
    <p:sldId id="662" r:id="rId40"/>
    <p:sldId id="578" r:id="rId41"/>
    <p:sldId id="510" r:id="rId42"/>
    <p:sldId id="663" r:id="rId43"/>
    <p:sldId id="549" r:id="rId44"/>
    <p:sldId id="577" r:id="rId45"/>
    <p:sldId id="997" r:id="rId46"/>
    <p:sldId id="998" r:id="rId47"/>
    <p:sldId id="572" r:id="rId48"/>
    <p:sldId id="583" r:id="rId49"/>
    <p:sldId id="598" r:id="rId50"/>
    <p:sldId id="587" r:id="rId51"/>
    <p:sldId id="591" r:id="rId52"/>
    <p:sldId id="590" r:id="rId53"/>
    <p:sldId id="588" r:id="rId54"/>
    <p:sldId id="589" r:id="rId55"/>
    <p:sldId id="639" r:id="rId56"/>
    <p:sldId id="592" r:id="rId57"/>
    <p:sldId id="594" r:id="rId58"/>
    <p:sldId id="593" r:id="rId59"/>
    <p:sldId id="596" r:id="rId60"/>
    <p:sldId id="597" r:id="rId61"/>
    <p:sldId id="720" r:id="rId62"/>
    <p:sldId id="750" r:id="rId63"/>
    <p:sldId id="582" r:id="rId64"/>
    <p:sldId id="551" r:id="rId65"/>
    <p:sldId id="747" r:id="rId66"/>
    <p:sldId id="553" r:id="rId67"/>
    <p:sldId id="974" r:id="rId68"/>
    <p:sldId id="975" r:id="rId69"/>
    <p:sldId id="973" r:id="rId70"/>
    <p:sldId id="875" r:id="rId71"/>
    <p:sldId id="999" r:id="rId72"/>
    <p:sldId id="1000" r:id="rId73"/>
    <p:sldId id="603" r:id="rId74"/>
    <p:sldId id="691" r:id="rId75"/>
    <p:sldId id="612" r:id="rId76"/>
    <p:sldId id="744" r:id="rId77"/>
    <p:sldId id="976" r:id="rId78"/>
    <p:sldId id="977" r:id="rId79"/>
    <p:sldId id="978" r:id="rId80"/>
    <p:sldId id="979" r:id="rId81"/>
    <p:sldId id="980" r:id="rId82"/>
    <p:sldId id="981" r:id="rId83"/>
    <p:sldId id="982" r:id="rId84"/>
    <p:sldId id="696" r:id="rId85"/>
    <p:sldId id="967" r:id="rId86"/>
    <p:sldId id="1001" r:id="rId87"/>
    <p:sldId id="1002" r:id="rId88"/>
    <p:sldId id="613" r:id="rId89"/>
    <p:sldId id="641" r:id="rId90"/>
    <p:sldId id="958" r:id="rId91"/>
    <p:sldId id="983" r:id="rId92"/>
    <p:sldId id="969" r:id="rId93"/>
    <p:sldId id="970" r:id="rId94"/>
    <p:sldId id="959" r:id="rId95"/>
    <p:sldId id="952" r:id="rId96"/>
    <p:sldId id="953" r:id="rId97"/>
    <p:sldId id="955" r:id="rId98"/>
    <p:sldId id="988" r:id="rId99"/>
    <p:sldId id="985" r:id="rId100"/>
    <p:sldId id="986" r:id="rId101"/>
    <p:sldId id="1019" r:id="rId102"/>
    <p:sldId id="987" r:id="rId103"/>
    <p:sldId id="1003" r:id="rId104"/>
    <p:sldId id="989" r:id="rId105"/>
    <p:sldId id="993" r:id="rId106"/>
    <p:sldId id="1004" r:id="rId107"/>
    <p:sldId id="1005" r:id="rId108"/>
    <p:sldId id="730" r:id="rId109"/>
    <p:sldId id="844" r:id="rId110"/>
    <p:sldId id="729" r:id="rId111"/>
    <p:sldId id="1012" r:id="rId112"/>
    <p:sldId id="1013" r:id="rId113"/>
    <p:sldId id="1011" r:id="rId114"/>
    <p:sldId id="733" r:id="rId115"/>
    <p:sldId id="1015" r:id="rId116"/>
    <p:sldId id="1016" r:id="rId117"/>
    <p:sldId id="1017" r:id="rId118"/>
    <p:sldId id="1018" r:id="rId119"/>
    <p:sldId id="736" r:id="rId120"/>
    <p:sldId id="738" r:id="rId121"/>
    <p:sldId id="746" r:id="rId122"/>
    <p:sldId id="734" r:id="rId123"/>
    <p:sldId id="1007" r:id="rId124"/>
    <p:sldId id="1014" r:id="rId125"/>
    <p:sldId id="716" r:id="rId126"/>
    <p:sldId id="726" r:id="rId127"/>
    <p:sldId id="727" r:id="rId128"/>
    <p:sldId id="1006" r:id="rId129"/>
    <p:sldId id="723" r:id="rId130"/>
    <p:sldId id="717" r:id="rId131"/>
    <p:sldId id="1010" r:id="rId132"/>
    <p:sldId id="1009" r:id="rId133"/>
    <p:sldId id="960" r:id="rId134"/>
    <p:sldId id="550" r:id="rId13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762"/>
            <p14:sldId id="471"/>
            <p14:sldId id="763"/>
            <p14:sldId id="579"/>
            <p14:sldId id="664"/>
            <p14:sldId id="566"/>
            <p14:sldId id="564"/>
            <p14:sldId id="574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842"/>
            <p14:sldId id="667"/>
            <p14:sldId id="681"/>
            <p14:sldId id="668"/>
            <p14:sldId id="995"/>
            <p14:sldId id="996"/>
            <p14:sldId id="994"/>
            <p14:sldId id="669"/>
            <p14:sldId id="703"/>
            <p14:sldId id="707"/>
            <p14:sldId id="709"/>
            <p14:sldId id="725"/>
            <p14:sldId id="742"/>
            <p14:sldId id="743"/>
            <p14:sldId id="950"/>
            <p14:sldId id="951"/>
            <p14:sldId id="957"/>
            <p14:sldId id="739"/>
            <p14:sldId id="584"/>
            <p14:sldId id="509"/>
            <p14:sldId id="662"/>
            <p14:sldId id="578"/>
            <p14:sldId id="510"/>
            <p14:sldId id="663"/>
            <p14:sldId id="549"/>
            <p14:sldId id="577"/>
            <p14:sldId id="997"/>
            <p14:sldId id="998"/>
            <p14:sldId id="572"/>
            <p14:sldId id="583"/>
            <p14:sldId id="598"/>
            <p14:sldId id="587"/>
            <p14:sldId id="591"/>
            <p14:sldId id="590"/>
            <p14:sldId id="588"/>
            <p14:sldId id="589"/>
            <p14:sldId id="639"/>
            <p14:sldId id="592"/>
            <p14:sldId id="594"/>
            <p14:sldId id="593"/>
            <p14:sldId id="596"/>
            <p14:sldId id="597"/>
            <p14:sldId id="720"/>
            <p14:sldId id="750"/>
            <p14:sldId id="582"/>
            <p14:sldId id="551"/>
            <p14:sldId id="747"/>
            <p14:sldId id="553"/>
            <p14:sldId id="974"/>
            <p14:sldId id="975"/>
            <p14:sldId id="973"/>
            <p14:sldId id="875"/>
            <p14:sldId id="999"/>
            <p14:sldId id="1000"/>
            <p14:sldId id="603"/>
            <p14:sldId id="691"/>
            <p14:sldId id="612"/>
            <p14:sldId id="744"/>
            <p14:sldId id="976"/>
            <p14:sldId id="977"/>
            <p14:sldId id="978"/>
            <p14:sldId id="979"/>
            <p14:sldId id="980"/>
            <p14:sldId id="981"/>
            <p14:sldId id="982"/>
            <p14:sldId id="696"/>
            <p14:sldId id="967"/>
            <p14:sldId id="1001"/>
            <p14:sldId id="1002"/>
            <p14:sldId id="613"/>
            <p14:sldId id="641"/>
            <p14:sldId id="958"/>
            <p14:sldId id="983"/>
            <p14:sldId id="969"/>
            <p14:sldId id="970"/>
            <p14:sldId id="959"/>
            <p14:sldId id="952"/>
            <p14:sldId id="953"/>
            <p14:sldId id="955"/>
            <p14:sldId id="988"/>
            <p14:sldId id="985"/>
            <p14:sldId id="986"/>
            <p14:sldId id="1019"/>
            <p14:sldId id="987"/>
            <p14:sldId id="1003"/>
            <p14:sldId id="989"/>
            <p14:sldId id="993"/>
            <p14:sldId id="1004"/>
            <p14:sldId id="1005"/>
            <p14:sldId id="730"/>
            <p14:sldId id="844"/>
            <p14:sldId id="729"/>
            <p14:sldId id="1012"/>
            <p14:sldId id="1013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007"/>
            <p14:sldId id="1014"/>
            <p14:sldId id="716"/>
            <p14:sldId id="726"/>
            <p14:sldId id="727"/>
            <p14:sldId id="1006"/>
            <p14:sldId id="723"/>
            <p14:sldId id="717"/>
            <p14:sldId id="1010"/>
            <p14:sldId id="1009"/>
            <p14:sldId id="960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B58900"/>
    <a:srgbClr val="025249"/>
    <a:srgbClr val="41719C"/>
    <a:srgbClr val="D6A08C"/>
    <a:srgbClr val="9E60B8"/>
    <a:srgbClr val="28A136"/>
    <a:srgbClr val="CA9FC9"/>
    <a:srgbClr val="FB8E20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5"/>
    <p:restoredTop sz="96853" autoAdjust="0"/>
  </p:normalViewPr>
  <p:slideViewPr>
    <p:cSldViewPr snapToGrid="0" snapToObjects="1">
      <p:cViewPr varScale="1">
        <p:scale>
          <a:sx n="165" d="100"/>
          <a:sy n="165" d="100"/>
        </p:scale>
        <p:origin x="1168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8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614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465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894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API </a:t>
            </a:r>
            <a:r>
              <a:rPr lang="de-DE" sz="1400" spc="80" dirty="0" err="1">
                <a:solidFill>
                  <a:srgbClr val="D4EBE9"/>
                </a:solidFill>
              </a:rPr>
              <a:t>Summit</a:t>
            </a:r>
            <a:r>
              <a:rPr lang="de-DE" sz="1400" spc="80" dirty="0">
                <a:solidFill>
                  <a:srgbClr val="D4EBE9"/>
                </a:solidFill>
              </a:rPr>
              <a:t> 2020 | Juni 2020, Online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5427363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 (PDF):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api-summit-graphql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667502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Heilsbringer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oder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Teufelszeug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5416200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r>
              <a:rPr lang="de-DE" dirty="0"/>
              <a:t> (Alpha)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4350383" y="5311413"/>
            <a:ext cx="28801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docs.gitlab.com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ee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api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19A8E1-D9AF-8444-9843-84DBE63B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515" y="306093"/>
            <a:ext cx="4999662" cy="495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527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533284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Sortierung wäre analog über eigene Felder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=&gt; nicht mit der Mächtigkeit von SQL vergleichbar, bzw. muss selbst programmiert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450053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 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606766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 Security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des GraphQL Endpunkts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API kann nur verwendet werden, wenn angemeldet, z.B. bei nicht öffentlicher API sinnvoll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4C3FD1-C19D-054C-A000-F188C7FFBBCA}"/>
              </a:ext>
            </a:extLst>
          </p:cNvPr>
          <p:cNvSpPr/>
          <p:nvPr/>
        </p:nvSpPr>
        <p:spPr>
          <a:xfrm>
            <a:off x="1580643" y="3732425"/>
            <a:ext cx="8209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Configuration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SecurityConfiguration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WebSecurityConfigurerAdapter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HttpSecurity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http)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http.authorizeRequests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antMatchers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authenticated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9252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Geschäftslogik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(Mit JEE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ähnlich)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696279" y="2911655"/>
            <a:ext cx="820972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&amp;&amp; #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newRating.userId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authentication.principal.id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80108" y="34290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9126761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Fehler landet im '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'-Objekt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Customization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möglich)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81A909D-7761-B344-BE22-618AEB869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3" y="3020383"/>
            <a:ext cx="8586339" cy="30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8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(Technische) Fehler landen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Fachliche Fehler können auch im fachlichen Error-Objekt untergebracht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25060456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(Technische) Fehler landen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Fachliche Fehler können auch im fachlichen Error-Objekt untergebracht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Validierungsfehler auf Server-seite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1478085" y="35433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EF57458-2B19-BE4B-9067-9EB8023106F7}"/>
              </a:ext>
            </a:extLst>
          </p:cNvPr>
          <p:cNvSpPr/>
          <p:nvPr/>
        </p:nvSpPr>
        <p:spPr>
          <a:xfrm>
            <a:off x="5055577" y="3543300"/>
            <a:ext cx="4953000" cy="29700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AddRatingResult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AddRatingResult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!]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5771FC2-F845-6F4A-BF99-408CF7015B87}"/>
              </a:ext>
            </a:extLst>
          </p:cNvPr>
          <p:cNvCxnSpPr/>
          <p:nvPr/>
        </p:nvCxnSpPr>
        <p:spPr>
          <a:xfrm>
            <a:off x="3525716" y="4018085"/>
            <a:ext cx="13012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70930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könnte es in der bestehenden Implementierung für Probleme geben?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Erinnerung ein Ausschnitt aus unserer "Architektur":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C1E9C2-4F98-054D-8CE4-2E0CB073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84" y="4428038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0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1678787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2136807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CE7B7-F0B6-5B4F-94E0-1C34F7BD6A5A}"/>
              </a:ext>
            </a:extLst>
          </p:cNvPr>
          <p:cNvSpPr/>
          <p:nvPr/>
        </p:nvSpPr>
        <p:spPr>
          <a:xfrm>
            <a:off x="4461934" y="2383643"/>
            <a:ext cx="4953000" cy="155734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werden nacheinander ermittelt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was passiert, wenn das lange dauert?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@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slowdown</a:t>
            </a:r>
            <a:endParaRPr lang="de-DE" sz="1600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597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Asynchrone Ausführung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CE7B7-F0B6-5B4F-94E0-1C34F7BD6A5A}"/>
              </a:ext>
            </a:extLst>
          </p:cNvPr>
          <p:cNvSpPr/>
          <p:nvPr/>
        </p:nvSpPr>
        <p:spPr>
          <a:xfrm>
            <a:off x="4461934" y="2383643"/>
            <a:ext cx="4953000" cy="18528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asynchron ausgeführt werden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Dazu liefern sie 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Dann werden alle DF einer "Ebene" parallel ausgeführt</a:t>
            </a:r>
          </a:p>
          <a:p>
            <a:pPr>
              <a:lnSpc>
                <a:spcPct val="120000"/>
              </a:lnSpc>
            </a:pP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99D956-4D5C-4F47-B386-C7D9C786656B}"/>
              </a:ext>
            </a:extLst>
          </p:cNvPr>
          <p:cNvSpPr/>
          <p:nvPr/>
        </p:nvSpPr>
        <p:spPr>
          <a:xfrm>
            <a:off x="4461934" y="423645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AsyncDataFetcher.async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3F90C26-C014-F143-8B19-421B8421A72C}"/>
              </a:ext>
            </a:extLst>
          </p:cNvPr>
          <p:cNvSpPr/>
          <p:nvPr/>
        </p:nvSpPr>
        <p:spPr>
          <a:xfrm>
            <a:off x="4517756" y="5436787"/>
            <a:ext cx="1210588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@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endParaRPr lang="de-DE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9518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945397" y="2811373"/>
            <a:ext cx="867905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79138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964714" y="632085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6768454" y="611466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1318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459359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2505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438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37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C210612-D728-914D-8513-D3AFCD568E13}"/>
              </a:ext>
            </a:extLst>
          </p:cNvPr>
          <p:cNvSpPr/>
          <p:nvPr/>
        </p:nvSpPr>
        <p:spPr>
          <a:xfrm>
            <a:off x="4141178" y="4370497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useDataLoader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A7FE40-FC20-5F46-9D3C-863F351FCB6D}"/>
              </a:ext>
            </a:extLst>
          </p:cNvPr>
          <p:cNvSpPr/>
          <p:nvPr/>
        </p:nvSpPr>
        <p:spPr>
          <a:xfrm>
            <a:off x="4141178" y="1475054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A10DBBF-F1A5-7240-A17F-A4A193564E28}"/>
              </a:ext>
            </a:extLst>
          </p:cNvPr>
          <p:cNvSpPr/>
          <p:nvPr/>
        </p:nvSpPr>
        <p:spPr>
          <a:xfrm>
            <a:off x="203199" y="156445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Ohne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12B92F-EAB4-6B4F-874B-A19DD56BE4AD}"/>
              </a:ext>
            </a:extLst>
          </p:cNvPr>
          <p:cNvSpPr/>
          <p:nvPr/>
        </p:nvSpPr>
        <p:spPr>
          <a:xfrm>
            <a:off x="355599" y="4370497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</p:spTree>
    <p:extLst>
      <p:ext uri="{BB962C8B-B14F-4D97-AF65-F5344CB8AC3E}">
        <p14:creationId xmlns:p14="http://schemas.microsoft.com/office/powerpoint/2010/main" val="125942049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C210612-D728-914D-8513-D3AFCD568E13}"/>
              </a:ext>
            </a:extLst>
          </p:cNvPr>
          <p:cNvSpPr/>
          <p:nvPr/>
        </p:nvSpPr>
        <p:spPr>
          <a:xfrm>
            <a:off x="4141178" y="4370497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useDataLoader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A7FE40-FC20-5F46-9D3C-863F351FCB6D}"/>
              </a:ext>
            </a:extLst>
          </p:cNvPr>
          <p:cNvSpPr/>
          <p:nvPr/>
        </p:nvSpPr>
        <p:spPr>
          <a:xfrm>
            <a:off x="4141178" y="1475054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A10DBBF-F1A5-7240-A17F-A4A193564E28}"/>
              </a:ext>
            </a:extLst>
          </p:cNvPr>
          <p:cNvSpPr/>
          <p:nvPr/>
        </p:nvSpPr>
        <p:spPr>
          <a:xfrm>
            <a:off x="203199" y="156445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Ohne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12B92F-EAB4-6B4F-874B-A19DD56BE4AD}"/>
              </a:ext>
            </a:extLst>
          </p:cNvPr>
          <p:cNvSpPr/>
          <p:nvPr/>
        </p:nvSpPr>
        <p:spPr>
          <a:xfrm>
            <a:off x="355599" y="4370497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FE2AD06-61B9-6C45-B76C-1B215277AC07}"/>
              </a:ext>
            </a:extLst>
          </p:cNvPr>
          <p:cNvSpPr/>
          <p:nvPr/>
        </p:nvSpPr>
        <p:spPr>
          <a:xfrm>
            <a:off x="6283701" y="5568878"/>
            <a:ext cx="4953000" cy="69326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Im "richtigen" Leben würdet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ihr das natürlich immer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einschalten (ohne Direktive)</a:t>
            </a: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59C9942C-4432-F44A-8CFE-E179C880033C}"/>
              </a:ext>
            </a:extLst>
          </p:cNvPr>
          <p:cNvCxnSpPr/>
          <p:nvPr/>
        </p:nvCxnSpPr>
        <p:spPr>
          <a:xfrm flipH="1" flipV="1">
            <a:off x="6617678" y="5323668"/>
            <a:ext cx="449549" cy="170213"/>
          </a:xfrm>
          <a:prstGeom prst="line">
            <a:avLst/>
          </a:prstGeom>
          <a:ln>
            <a:solidFill>
              <a:srgbClr val="B5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42830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0140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688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298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525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3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550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504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28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Erfodert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Ersetzt weder Backend noch Datenbank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ausprobieren und weitere Entwicklung verfolgen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918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8B418-FE09-5342-8EF7-4FFE4D3B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89A7D1-5629-BC49-B748-38DD951600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6000" dirty="0" err="1"/>
              <a:t>GraphQL</a:t>
            </a:r>
            <a:r>
              <a:rPr lang="de-DE" sz="6000" dirty="0"/>
              <a:t>...</a:t>
            </a:r>
          </a:p>
          <a:p>
            <a:pPr algn="ctr"/>
            <a:endParaRPr lang="de-DE" sz="3200" dirty="0">
              <a:solidFill>
                <a:srgbClr val="28A136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28A136"/>
                </a:solidFill>
                <a:latin typeface="Montserrat" charset="0"/>
              </a:rPr>
              <a:t>Heilsbringer</a:t>
            </a:r>
          </a:p>
          <a:p>
            <a:pPr marL="0" indent="0" algn="ctr">
              <a:buNone/>
            </a:pPr>
            <a:endParaRPr lang="de-DE" sz="3200" dirty="0">
              <a:solidFill>
                <a:srgbClr val="28A136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41719C"/>
                </a:solidFill>
                <a:latin typeface="Montserrat" charset="0"/>
              </a:rPr>
              <a:t>oder </a:t>
            </a:r>
          </a:p>
          <a:p>
            <a:pPr algn="ctr"/>
            <a:endParaRPr lang="de-DE" sz="3200" dirty="0">
              <a:solidFill>
                <a:srgbClr val="9E60B8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9E60B8"/>
                </a:solidFill>
                <a:latin typeface="Montserrat" charset="0"/>
              </a:rPr>
              <a:t>Teufelszeug</a:t>
            </a:r>
          </a:p>
          <a:p>
            <a:pPr marL="0" indent="0" algn="ctr">
              <a:buNone/>
            </a:pPr>
            <a:endParaRPr lang="de-DE" sz="3200" dirty="0">
              <a:solidFill>
                <a:srgbClr val="9E60B8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41719C"/>
                </a:solidFill>
                <a:latin typeface="Montserrat" charset="0"/>
              </a:rPr>
              <a:t>...müsst ihr selbst entscheiden</a:t>
            </a:r>
          </a:p>
        </p:txBody>
      </p:sp>
    </p:spTree>
    <p:extLst>
      <p:ext uri="{BB962C8B-B14F-4D97-AF65-F5344CB8AC3E}">
        <p14:creationId xmlns:p14="http://schemas.microsoft.com/office/powerpoint/2010/main" val="74648953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736170" y="4097864"/>
            <a:ext cx="8896294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-java-talk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api-summit-graphql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 </a:t>
            </a:r>
            <a:r>
              <a:rPr lang="de-DE" b="0" dirty="0">
                <a:solidFill>
                  <a:srgbClr val="025249"/>
                </a:solidFill>
              </a:rPr>
              <a:t>🤔 Wie könnte dafür eine REST-API aussehen?</a:t>
            </a:r>
          </a:p>
          <a:p>
            <a:pPr marL="0" indent="0">
              <a:buNone/>
            </a:pPr>
            <a:endParaRPr lang="de-DE" dirty="0"/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025249"/>
                </a:solidFill>
              </a:rPr>
              <a:t>Zur Erinnerung auch noch zwei Ansichten unserer Anwendung (Shop betrachten wir hier nicht):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491" y="1470427"/>
            <a:ext cx="5493017" cy="17783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B3616D1-B458-FB46-A4A2-3C4BF650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87" y="3437529"/>
            <a:ext cx="2852611" cy="32822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8DF581-0316-8C4C-B384-6D2EDE0D8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118" y="3437531"/>
            <a:ext cx="2852611" cy="32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93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E966D1F-F54A-554C-918C-5C9A0C43A134}"/>
              </a:ext>
            </a:extLst>
          </p:cNvPr>
          <p:cNvSpPr/>
          <p:nvPr/>
        </p:nvSpPr>
        <p:spPr>
          <a:xfrm>
            <a:off x="630516" y="4454229"/>
            <a:ext cx="299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...auch online bzw. remote!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636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Vollständige Domain wird per API zur Verfügung gestellt</a:t>
            </a: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Server kennt seine Client nicht</a:t>
            </a: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Es können neue Clients implementiert werden, aber:</a:t>
            </a:r>
          </a:p>
          <a:p>
            <a:pPr lvl="1"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Eventuell viele Round-trips mit zu vielen oder zu wenig Daten</a:t>
            </a:r>
          </a:p>
          <a:p>
            <a:pPr lvl="1"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r>
              <a:rPr lang="de-DE" sz="1800" b="0" dirty="0">
                <a:solidFill>
                  <a:srgbClr val="36544F"/>
                </a:solidFill>
              </a:rPr>
              <a:t> (diverse Endpunkte)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099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Client-getriebene Apis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Alternative: Client-getrieben?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Ein Endpunkt pro Ansicht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Client enthalt genau die Daten, der braucht, aber:</a:t>
            </a:r>
          </a:p>
          <a:p>
            <a:pPr lvl="1"/>
            <a:r>
              <a:rPr lang="de-DE" sz="1800" dirty="0"/>
              <a:t>Für jede Änderung (neues Feature, neues UI Design z.B.) muss der Server angepasst werden</a:t>
            </a:r>
          </a:p>
          <a:p>
            <a:pPr lvl="1"/>
            <a:r>
              <a:rPr lang="de-DE" sz="1800" dirty="0"/>
              <a:t>ebenso für neue Clients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17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16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für Java-Anwendungen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API implementieren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Optimierung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Alternativen zu </a:t>
            </a:r>
            <a:r>
              <a:rPr lang="de-DE" b="0" dirty="0" err="1">
                <a:solidFill>
                  <a:srgbClr val="025249"/>
                </a:solidFill>
              </a:rPr>
              <a:t>graphql</a:t>
            </a:r>
            <a:r>
              <a:rPr lang="de-DE" b="0" dirty="0">
                <a:solidFill>
                  <a:srgbClr val="025249"/>
                </a:solidFill>
              </a:rPr>
              <a:t>-java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/>
              <a:t>Jederzeit: Fragen, Diskussionen und Feedback! </a:t>
            </a: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(Per Audio oder per Chat – ganz wie ihr mögt)</a:t>
            </a:r>
          </a:p>
        </p:txBody>
      </p:sp>
    </p:spTree>
    <p:extLst>
      <p:ext uri="{BB962C8B-B14F-4D97-AF65-F5344CB8AC3E}">
        <p14:creationId xmlns:p14="http://schemas.microsoft.com/office/powerpoint/2010/main" val="3889864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344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752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Mehr aus einer Hand als bei REST (Doku, Typisierung, ...)</a:t>
            </a:r>
          </a:p>
          <a:p>
            <a:pPr marL="0" indent="0">
              <a:buNone/>
            </a:pPr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7054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789371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0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3199455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müssen alle Felder explizit angegeben werden (kein * möglich)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Fragmente erlauben wiederverwendbare "Sub-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1A3E9A-0DB0-DF48-B2CA-8EADC09CE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81"/>
          <a:stretch/>
        </p:blipFill>
        <p:spPr>
          <a:xfrm>
            <a:off x="2567354" y="2765083"/>
            <a:ext cx="4281854" cy="195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müssen alle Felder explizit angegeben werden (kein * möglich)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Fragmente erlauben wiederverwendbare "Sub-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1A3E9A-0DB0-DF48-B2CA-8EADC09C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54" y="2765083"/>
            <a:ext cx="4281854" cy="371094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8C1B299-6D57-C64C-97F0-F2A521381EB7}"/>
              </a:ext>
            </a:extLst>
          </p:cNvPr>
          <p:cNvSpPr/>
          <p:nvPr/>
        </p:nvSpPr>
        <p:spPr>
          <a:xfrm>
            <a:off x="3068515" y="5468815"/>
            <a:ext cx="2655277" cy="211016"/>
          </a:xfrm>
          <a:prstGeom prst="rect">
            <a:avLst/>
          </a:prstGeom>
          <a:noFill/>
          <a:ln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EF7D1D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468266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IDEA HTTP Client Editor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66A984-2202-1643-BF32-AE482E28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24" y="1974205"/>
            <a:ext cx="5785279" cy="459923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31D21F7-3EA9-9A49-B5E9-600EA9B0590E}"/>
              </a:ext>
            </a:extLst>
          </p:cNvPr>
          <p:cNvSpPr txBox="1"/>
          <p:nvPr/>
        </p:nvSpPr>
        <p:spPr>
          <a:xfrm>
            <a:off x="6203305" y="1666428"/>
            <a:ext cx="1681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rgbClr val="41719C"/>
                </a:solidFill>
                <a:latin typeface="Source Sans Pro" panose="020B0503030403020204" pitchFamily="34" charset="0"/>
              </a:rPr>
              <a:t>example-query.http</a:t>
            </a:r>
            <a:endParaRPr lang="de-DE" sz="1400" dirty="0">
              <a:solidFill>
                <a:srgbClr val="41719C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458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9040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537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0F03547-1169-AA45-931A-436E5B3B853E}"/>
              </a:ext>
            </a:extLst>
          </p:cNvPr>
          <p:cNvSpPr/>
          <p:nvPr/>
        </p:nvSpPr>
        <p:spPr>
          <a:xfrm>
            <a:off x="369394" y="251984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C9A44EC-785B-4C44-BA82-476B94FD465C}"/>
              </a:ext>
            </a:extLst>
          </p:cNvPr>
          <p:cNvCxnSpPr>
            <a:cxnSpLocks/>
          </p:cNvCxnSpPr>
          <p:nvPr/>
        </p:nvCxnSpPr>
        <p:spPr>
          <a:xfrm flipH="1">
            <a:off x="1659988" y="2699412"/>
            <a:ext cx="123795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CBD8A61-CB18-B740-9F64-B0AB6118C29F}"/>
              </a:ext>
            </a:extLst>
          </p:cNvPr>
          <p:cNvCxnSpPr>
            <a:cxnSpLocks/>
          </p:cNvCxnSpPr>
          <p:nvPr/>
        </p:nvCxnSpPr>
        <p:spPr>
          <a:xfrm flipH="1">
            <a:off x="1704821" y="2519848"/>
            <a:ext cx="1237956" cy="17956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05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768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BC6049-58C4-6046-B5AF-F5E258A7ED8B}"/>
              </a:ext>
            </a:extLst>
          </p:cNvPr>
          <p:cNvSpPr/>
          <p:nvPr/>
        </p:nvSpPr>
        <p:spPr>
          <a:xfrm>
            <a:off x="331294" y="4413973"/>
            <a:ext cx="2923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(für komplexe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Argumente)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7F0AE11D-624B-5C4C-BF5D-B5DE6AE44C2E}"/>
              </a:ext>
            </a:extLst>
          </p:cNvPr>
          <p:cNvCxnSpPr>
            <a:cxnSpLocks/>
          </p:cNvCxnSpPr>
          <p:nvPr/>
        </p:nvCxnSpPr>
        <p:spPr>
          <a:xfrm flipH="1">
            <a:off x="1689100" y="4593537"/>
            <a:ext cx="117074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55FE117-C2A9-B14A-8AEA-471E9C5C8566}"/>
              </a:ext>
            </a:extLst>
          </p:cNvPr>
          <p:cNvCxnSpPr>
            <a:cxnSpLocks/>
          </p:cNvCxnSpPr>
          <p:nvPr/>
        </p:nvCxnSpPr>
        <p:spPr>
          <a:xfrm flipV="1">
            <a:off x="4673600" y="3959364"/>
            <a:ext cx="1905000" cy="454609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14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57881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597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057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"Beer")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314444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"Price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7322339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und </a:t>
            </a:r>
            <a:r>
              <a:rPr lang="de-DE" dirty="0" err="1"/>
              <a:t>graphql</a:t>
            </a:r>
            <a:r>
              <a:rPr lang="de-DE" dirty="0"/>
              <a:t>-java-</a:t>
            </a:r>
            <a:r>
              <a:rPr lang="de-DE" dirty="0" err="1"/>
              <a:t>kickstart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 seit Anfang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u.a.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Open Liberty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30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358243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Low-Level API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GraphQL-Frameworks für andere Programmier-Sprachen ähnlich!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501374" y="4029509"/>
            <a:ext cx="804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50750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10470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34899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**Beer** will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rated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with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**Ratings**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Beer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5844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4819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568709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649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119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64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11054615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81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07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290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371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683038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578585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1A27BB0-2B36-7640-A05E-0622F3589D6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1231709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Input-Typ kann normales POJO sein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142794" y="3123505"/>
            <a:ext cx="66929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und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171989" y="31954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268995B-8E89-AC43-9E4F-0F97B5EF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2A84141-92AE-6A48-B934-2C84757F36C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3358531D-A35E-6A42-B3A0-B26BFDDCFA5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222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2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BD625C-E9CA-6640-AE8B-93AF2C10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6D5B0D-5768-A24C-85DA-023C82A13A07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C7824B4E-962A-4E48-9B43-17C4CBB4C1E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62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4258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mit Java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Annotations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beschreiben: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Enigmatis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231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Spezifikation: 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Open Liberty: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openliberty.io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/2020/06/05/graphql-open-liberty-20006.html#GQL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0453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818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 ORM Ersatz (JavaScript, Go</a:t>
            </a:r>
            <a:r>
              <a:rPr lang="de-DE" sz="2400" b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): </a:t>
            </a:r>
            <a:br>
              <a:rPr lang="de-DE" sz="2400" b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299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DD774-2509-5245-BB14-65C80BD6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38D356-7224-C14C-8DB4-537182D83643}"/>
              </a:ext>
            </a:extLst>
          </p:cNvPr>
          <p:cNvSpPr txBox="1"/>
          <p:nvPr/>
        </p:nvSpPr>
        <p:spPr>
          <a:xfrm>
            <a:off x="558801" y="592666"/>
            <a:ext cx="752802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>
                <a:solidFill>
                  <a:srgbClr val="EF7D1D"/>
                </a:solidFill>
                <a:latin typeface="Source Sans Pro" panose="020B0503030403020204" pitchFamily="34" charset="77"/>
              </a:rPr>
              <a:t>Zurück zu unserer Anwendung...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b="1" dirty="0">
                <a:solidFill>
                  <a:srgbClr val="025249"/>
                </a:solidFill>
                <a:latin typeface="Source Sans Pro" panose="020B0503030403020204" pitchFamily="34" charset="77"/>
              </a:rPr>
              <a:t>Welche möglichen Probleme kann es mit unserer API geben?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Teil 1: Schema</a:t>
            </a:r>
          </a:p>
          <a:p>
            <a:endParaRPr lang="de-DE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Teil 2: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33521929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 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6963247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05002D-D238-0B42-A269-7343929A5A05}"/>
              </a:ext>
            </a:extLst>
          </p:cNvPr>
          <p:cNvSpPr txBox="1"/>
          <p:nvPr/>
        </p:nvSpPr>
        <p:spPr>
          <a:xfrm>
            <a:off x="6112598" y="2506553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 Sortierung?</a:t>
            </a:r>
          </a:p>
        </p:txBody>
      </p:sp>
    </p:spTree>
    <p:extLst>
      <p:ext uri="{BB962C8B-B14F-4D97-AF65-F5344CB8AC3E}">
        <p14:creationId xmlns:p14="http://schemas.microsoft.com/office/powerpoint/2010/main" val="22078456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3290506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Sicherheit?!</a:t>
            </a:r>
          </a:p>
        </p:txBody>
      </p:sp>
    </p:spTree>
    <p:extLst>
      <p:ext uri="{BB962C8B-B14F-4D97-AF65-F5344CB8AC3E}">
        <p14:creationId xmlns:p14="http://schemas.microsoft.com/office/powerpoint/2010/main" val="31979653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Seiten-basierte Paginierung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68525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7415</Words>
  <Application>Microsoft Macintosh PowerPoint</Application>
  <PresentationFormat>A4-Papier (210 x 297 mm)</PresentationFormat>
  <Paragraphs>1512</Paragraphs>
  <Slides>134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134</vt:i4>
      </vt:variant>
    </vt:vector>
  </HeadingPairs>
  <TitlesOfParts>
    <vt:vector size="147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API Summit 2020 | Juni 2020, Online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Twitter</vt:lpstr>
      <vt:lpstr>GitHub</vt:lpstr>
      <vt:lpstr>GitLab (Alpha)</vt:lpstr>
      <vt:lpstr>New York Times</vt:lpstr>
      <vt:lpstr>Facebook 5</vt:lpstr>
      <vt:lpstr>Next Gen GraphqL?</vt:lpstr>
      <vt:lpstr>Source-Code: https://nils.buzz/graphql-java-example</vt:lpstr>
      <vt:lpstr>http://localhost:9000/</vt:lpstr>
      <vt:lpstr>Beispiel: Intellij IDEA</vt:lpstr>
      <vt:lpstr>PowerPoint-Präsentation</vt:lpstr>
      <vt:lpstr>BeerAdvisor Domaine</vt:lpstr>
      <vt:lpstr>BeerAdvisor Domaine</vt:lpstr>
      <vt:lpstr>Abfragen mit REST</vt:lpstr>
      <vt:lpstr>Abfragen mit REST</vt:lpstr>
      <vt:lpstr>Abfragen mit REST</vt:lpstr>
      <vt:lpstr>Abfragen mit REST</vt:lpstr>
      <vt:lpstr>Abfragen mit REST</vt:lpstr>
      <vt:lpstr>Client-getriebene Apis</vt:lpstr>
      <vt:lpstr>Abfragen mit GraphQL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Hintergrund</vt:lpstr>
      <vt:lpstr>Teil 1: Abfragen und Schema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query Language: Fragments</vt:lpstr>
      <vt:lpstr>query Language: Fragments</vt:lpstr>
      <vt:lpstr>Queries ausführen</vt:lpstr>
      <vt:lpstr>Queries ausführen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GraphQL Schema</vt:lpstr>
      <vt:lpstr>Teil 2: Runtime-Umgebung (AKA: Eure Anwendung)</vt:lpstr>
      <vt:lpstr>Teil 2: Runtime-Umgebung (AKA: Eure Anwendung)</vt:lpstr>
      <vt:lpstr>GraphQL für Java-Anwendungen</vt:lpstr>
      <vt:lpstr>graphql-java und graphql-java-kickstart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Alternative: graphql-java-tools</vt:lpstr>
      <vt:lpstr>Alternative: graphql-java-tools</vt:lpstr>
      <vt:lpstr>Alternative: graphql-java-tools</vt:lpstr>
      <vt:lpstr>Resolver</vt:lpstr>
      <vt:lpstr>PowerPoint-Präsentation</vt:lpstr>
      <vt:lpstr>PowerPoint-Präsentation</vt:lpstr>
      <vt:lpstr>Ausblick</vt:lpstr>
      <vt:lpstr>Ausblick</vt:lpstr>
      <vt:lpstr>Ausblick</vt:lpstr>
      <vt:lpstr>Ausblick</vt:lpstr>
      <vt:lpstr>Review</vt:lpstr>
      <vt:lpstr>Schema Design</vt:lpstr>
      <vt:lpstr>Schema Design</vt:lpstr>
      <vt:lpstr>Schema Design</vt:lpstr>
      <vt:lpstr>Schema Design</vt:lpstr>
      <vt:lpstr>Paginierung</vt:lpstr>
      <vt:lpstr>Paginierung</vt:lpstr>
      <vt:lpstr>Paginierung</vt:lpstr>
      <vt:lpstr>Security</vt:lpstr>
      <vt:lpstr>Security</vt:lpstr>
      <vt:lpstr>Security</vt:lpstr>
      <vt:lpstr>Security</vt:lpstr>
      <vt:lpstr>Error Handling</vt:lpstr>
      <vt:lpstr>Error Handling</vt:lpstr>
      <vt:lpstr>Implementierung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</vt:lpstr>
      <vt:lpstr>GraphQL</vt:lpstr>
      <vt:lpstr>Bewertung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879</cp:revision>
  <cp:lastPrinted>2019-09-04T14:57:49Z</cp:lastPrinted>
  <dcterms:created xsi:type="dcterms:W3CDTF">2016-03-28T15:59:53Z</dcterms:created>
  <dcterms:modified xsi:type="dcterms:W3CDTF">2020-06-09T08:52:46Z</dcterms:modified>
</cp:coreProperties>
</file>